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</ns0:sldIdLst>
  <ns0:sldSz cx="12192000" cy="6858000" type="screen4x3"/>
  <ns0:notesSz cx="6858000" cy="9144000"/>
  <ns0:embeddedFontLst>
    <ns0:embeddedFont>
      <ns0:font typeface="Plus Jakarta Sans"/>
      <ns0:bold ns1:id="rIdFont15"/>
      <ns0:italic ns1:id="rIdFont16"/>
      <ns0:regular ns1:id="rIdFont17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Font15" Type="http://schemas.openxmlformats.org/officeDocument/2006/relationships/font" Target="fonts/49d923c7-ae98-4569-ab3e-71c782c5e963.fntdata" /><ns0:Relationship Id="rIdFont16" Type="http://schemas.openxmlformats.org/officeDocument/2006/relationships/font" Target="fonts/dc5b02a5-fb88-49b8-b210-6e30a121c1ec.fntdata" /><ns0:Relationship Id="rIdFont17" Type="http://schemas.openxmlformats.org/officeDocument/2006/relationships/font" Target="fonts/da53c7bb-e713-4fd0-85a2-eba013b8858e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5695950"/>
            <a:ext cx="10972800" cy="628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629775" y="700087"/>
            <a:ext cx="1952625" cy="352425"/>
          </a:xfrm>
          <a:prstGeom prst="roundRect">
            <a:avLst>
              <a:gd name="adj" fmla="val 50000"/>
            </a:avLst>
          </a:prstGeom>
          <a:solidFill>
            <a:srgbClr val="3B3444"/>
          </a:solidFill>
          <a:ln w="9525">
            <a:solidFill>
              <a:srgbClr val="5C3E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5695950"/>
            <a:ext cx="109728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0"/>
            <a:ext cx="901600" cy="685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8575" y="6172200"/>
            <a:ext cx="123825" cy="142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01225" y="776287"/>
            <a:ext cx="170497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F36C21"/>
                </a:solidFill>
                <a:latin typeface="Plus Jakarta Sans"/>
              </a:rPr>
              <a:t>Programa de 40 Horas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455664"/>
            <a:ext cx="8601075" cy="12266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830"/>
              </a:lnSpc>
            </a:pPr>
            <a:r>
              <a:rPr b="1" sz="4200" i="0" u="none">
                <a:solidFill>
                  <a:srgbClr val="FFFFFF"/>
                </a:solidFill>
                <a:latin typeface="Plus Jakarta Sans"/>
              </a:rPr>
              <a:t>Administración General para la Vida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872805"/>
            <a:ext cx="6953250" cy="586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0" sz="1650" i="0" u="none">
                <a:solidFill>
                  <a:srgbClr val="A4A2CB"/>
                </a:solidFill>
                <a:latin typeface="Plus Jakarta Sans"/>
              </a:rPr>
              <a:t>Convierte tus objetivos cotidianos en logros reales. Domina la clave para liderar tu tiempo, tus recursos y tus proyectos.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82150" y="6143625"/>
            <a:ext cx="2500312" cy="180975"/>
          </a:xfrm>
          <a:prstGeom prst="rect">
            <a:avLst/>
          </a:prstGeom>
          <a:noFill/>
        </p:spPr>
        <p:txBody>
          <a:bodyPr wrap="none" lIns="200025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F36C21"/>
                </a:solidFill>
                <a:latin typeface="Plus Jakarta Sans"/>
              </a:rPr>
              <a:t>¡Bienvenidos Bachilleres!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3600" y="690562"/>
            <a:ext cx="3631406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F36C21"/>
                </a:solidFill>
                <a:latin typeface="Plus Jakarta Sans"/>
              </a:rPr>
              <a:t>CAPACITACIONES PROFESIONALES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3600" y="890587"/>
            <a:ext cx="3631406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A4A2CB"/>
                </a:solidFill>
                <a:latin typeface="Plus Jakarta Sans"/>
              </a:rPr>
              <a:t>PCI Líderes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934075"/>
            <a:ext cx="1595437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8587A8"/>
                </a:solidFill>
                <a:latin typeface="Plus Jakarta Sans"/>
              </a:rPr>
              <a:t>MODALIDAD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124575"/>
            <a:ext cx="1595437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FFFFFF"/>
                </a:solidFill>
                <a:latin typeface="Plus Jakarta Sans"/>
              </a:rPr>
              <a:t>Virtual Interactiva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0750" y="5934075"/>
            <a:ext cx="1500187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8587A8"/>
                </a:solidFill>
                <a:latin typeface="Plus Jakarta Sans"/>
              </a:rPr>
              <a:t>REQUISITO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90750" y="6124575"/>
            <a:ext cx="1500187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FFFFFF"/>
                </a:solidFill>
                <a:latin typeface="Plus Jakarta Sans"/>
              </a:rPr>
              <a:t>Asistencia Diaria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5800725"/>
            <a:ext cx="10972800" cy="600075"/>
          </a:xfrm>
          <a:prstGeom prst="roundRect">
            <a:avLst>
              <a:gd name="adj" fmla="val 19047"/>
            </a:avLst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2397621"/>
            <a:ext cx="3505200" cy="2138957"/>
          </a:xfrm>
          <a:prstGeom prst="roundRect">
            <a:avLst>
              <a:gd name="adj" fmla="val 7124"/>
            </a:avLst>
          </a:prstGeom>
          <a:solidFill>
            <a:srgbClr val="F8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343400" y="2397621"/>
            <a:ext cx="3505200" cy="2138957"/>
          </a:xfrm>
          <a:prstGeom prst="roundRect">
            <a:avLst>
              <a:gd name="adj" fmla="val 7124"/>
            </a:avLst>
          </a:prstGeom>
          <a:solidFill>
            <a:srgbClr val="FFF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077200" y="2397621"/>
            <a:ext cx="3505200" cy="2138957"/>
          </a:xfrm>
          <a:prstGeom prst="roundRect">
            <a:avLst>
              <a:gd name="adj" fmla="val 7124"/>
            </a:avLst>
          </a:prstGeom>
          <a:solidFill>
            <a:srgbClr val="FCF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2397621"/>
            <a:ext cx="47625" cy="2138957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43400" y="2397621"/>
            <a:ext cx="47625" cy="2138957"/>
          </a:xfrm>
          <a:prstGeom prst="rect">
            <a:avLst/>
          </a:prstGeom>
          <a:solidFill>
            <a:srgbClr val="F36C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077200" y="2397621"/>
            <a:ext cx="47625" cy="2138957"/>
          </a:xfrm>
          <a:prstGeom prst="rect">
            <a:avLst/>
          </a:prstGeom>
          <a:solidFill>
            <a:srgbClr val="6D31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2702421"/>
            <a:ext cx="304800" cy="3048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825" y="2702421"/>
            <a:ext cx="304800" cy="3048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25" y="2702421"/>
            <a:ext cx="342900" cy="30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6D318C"/>
                </a:solidFill>
                <a:latin typeface="Plus Jakarta Sans"/>
              </a:rPr>
              <a:t>DESMITIFICANDO LA MATERIA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B2A4A"/>
                </a:solidFill>
                <a:latin typeface="Plus Jakarta Sans"/>
              </a:rPr>
              <a:t>¿Qué es realmente administrar?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5991225"/>
            <a:ext cx="6834187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FFFFFF"/>
                </a:solidFill>
                <a:latin typeface="Plus Jakarta Sans"/>
              </a:rPr>
              <a:t>"Si sabes administrar tu día, sabrás administrar cualquier empresa."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7000" y="6010275"/>
            <a:ext cx="131445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F36C21"/>
                </a:solidFill>
                <a:latin typeface="Plus Jakarta Sans"/>
              </a:rPr>
              <a:t>Clave del Éxito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2025" y="3159621"/>
            <a:ext cx="373796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B2A4A"/>
                </a:solidFill>
                <a:latin typeface="Plus Jakarta Sans"/>
              </a:rPr>
              <a:t>Lo que pensamos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2025" y="3512046"/>
            <a:ext cx="2943225" cy="7197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555555"/>
                </a:solidFill>
                <a:latin typeface="Plus Jakarta Sans"/>
              </a:rPr>
              <a:t>Oficinas aburridas, trámites interminables, corbatas y fórmulas de contabilidad complejas.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5825" y="3159621"/>
            <a:ext cx="373796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B2A4A"/>
                </a:solidFill>
                <a:latin typeface="Plus Jakarta Sans"/>
              </a:rPr>
              <a:t>La realidad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95825" y="3512046"/>
            <a:ext cx="2943225" cy="7197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555555"/>
                </a:solidFill>
                <a:latin typeface="Plus Jakarta Sans"/>
              </a:rPr>
              <a:t>Tomar decisiones inteligentes sobre tu dinero, tu tiempo y tus decisiones diarias.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29625" y="3159621"/>
            <a:ext cx="373796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B2A4A"/>
                </a:solidFill>
                <a:latin typeface="Plus Jakarta Sans"/>
              </a:rPr>
              <a:t>El beneficio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9625" y="3512046"/>
            <a:ext cx="2943225" cy="7197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555555"/>
                </a:solidFill>
                <a:latin typeface="Plus Jakarta Sans"/>
              </a:rPr>
              <a:t>Transformar ideas en metas concretas para alcanzar la independencia personal.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124075"/>
            <a:ext cx="10972800" cy="914400"/>
          </a:xfrm>
          <a:prstGeom prst="roundRect">
            <a:avLst>
              <a:gd name="adj" fmla="val 1458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3209925"/>
            <a:ext cx="10972800" cy="914400"/>
          </a:xfrm>
          <a:prstGeom prst="roundRect">
            <a:avLst>
              <a:gd name="adj" fmla="val 1458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4295775"/>
            <a:ext cx="10972800" cy="914400"/>
          </a:xfrm>
          <a:prstGeom prst="roundRect">
            <a:avLst>
              <a:gd name="adj" fmla="val 1458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14400" y="23526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34385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36C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14400" y="45243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6D31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-381000" y="6200775"/>
            <a:ext cx="1295400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200" i="1" u="none">
                <a:solidFill>
                  <a:srgbClr val="666666"/>
                </a:solidFill>
                <a:latin typeface="Plus Jakarta Sans"/>
              </a:rPr>
              <a:t>Participa activamente en el chat o levantando la mano en la plataforma.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172A"/>
                </a:solidFill>
                <a:latin typeface="Plus Jakarta Sans"/>
              </a:rPr>
              <a:t>REFLEXIÓN ACTIVA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B2A4A"/>
                </a:solidFill>
                <a:latin typeface="Plus Jakarta Sans"/>
              </a:rPr>
              <a:t>Preguntas para iniciar el debate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2352675"/>
            <a:ext cx="74295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b="1" sz="1500" i="0" u="none">
                <a:solidFill>
                  <a:srgbClr val="FFFFFF"/>
                </a:solidFill>
                <a:latin typeface="Plus Jakarta San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2462212"/>
            <a:ext cx="9644062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B2A4A"/>
                </a:solidFill>
                <a:latin typeface="Plus Jakarta Sans"/>
              </a:rPr>
              <a:t>Si hoy recibes $100 inesperados, ¿cuál es tu plan exacto para las próximas 24 horas?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525" y="3438525"/>
            <a:ext cx="74295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b="1" sz="1500" i="0" u="none">
                <a:solidFill>
                  <a:srgbClr val="FFFFFF"/>
                </a:solidFill>
                <a:latin typeface="Plus Jakarta San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3548062"/>
            <a:ext cx="9179718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B2A4A"/>
                </a:solidFill>
                <a:latin typeface="Plus Jakarta Sans"/>
              </a:rPr>
              <a:t>¿Has organizado un evento o viaje que se descontroló por falta de organización?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525" y="4524375"/>
            <a:ext cx="74295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b="1" sz="1500" i="0" u="none">
                <a:solidFill>
                  <a:srgbClr val="FFFFFF"/>
                </a:solidFill>
                <a:latin typeface="Plus Jakarta San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633912"/>
            <a:ext cx="7834312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B2A4A"/>
                </a:solidFill>
                <a:latin typeface="Plus Jakarta Sans"/>
              </a:rPr>
              <a:t>¿Sientes que el tiempo del día no te alcanza para estudiar y disfrutar?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943600"/>
            <a:ext cx="5029200" cy="381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33400" y="5943600"/>
            <a:ext cx="5029200" cy="9525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71912"/>
            <a:ext cx="381000" cy="3905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519612"/>
            <a:ext cx="381000" cy="3905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" y="3967162"/>
            <a:ext cx="190500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" y="4614862"/>
            <a:ext cx="19050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533400"/>
            <a:ext cx="62865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6D318C"/>
                </a:solidFill>
                <a:latin typeface="Plus Jakarta Sans"/>
              </a:rPr>
              <a:t>PROYECTO DE VIDA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781050"/>
            <a:ext cx="5380672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B2A4A"/>
                </a:solidFill>
                <a:latin typeface="Plus Jakarta Sans"/>
              </a:rPr>
              <a:t>Sin un plan, un sueño es solo un deseo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1866900"/>
            <a:ext cx="512445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555555"/>
                </a:solidFill>
                <a:latin typeface="Plus Jakarta Sans"/>
              </a:rPr>
              <a:t>Toda gran meta requiere estructura. Para cumplir tus aspiraciones personales o profesionales necesitas definir los cimientos fundamentales: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6143625"/>
            <a:ext cx="628650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1B2A4A"/>
                </a:solidFill>
                <a:latin typeface="Plus Jakarta Sans"/>
              </a:rPr>
              <a:t>Si no administras tu tiempo, alguien más lo hará por ti.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3871912"/>
            <a:ext cx="4688085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B2A4A"/>
                </a:solidFill>
                <a:latin typeface="Plus Jakarta Sans"/>
              </a:rPr>
              <a:t>Misión Personal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6800" y="4129087"/>
            <a:ext cx="4464843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666666"/>
                </a:solidFill>
                <a:latin typeface="Plus Jakarta Sans"/>
              </a:rPr>
              <a:t>Define con claridad qué quieres lograr y para qué.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4519612"/>
            <a:ext cx="4688085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B2A4A"/>
                </a:solidFill>
                <a:latin typeface="Plus Jakarta Sans"/>
              </a:rPr>
              <a:t>Valores Firmes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" y="4776787"/>
            <a:ext cx="4464843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666666"/>
                </a:solidFill>
                <a:latin typeface="Plus Jakarta Sans"/>
              </a:rPr>
              <a:t>Principios no negociables que guían cada acción.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5734050"/>
            <a:ext cx="10972800" cy="666750"/>
          </a:xfrm>
          <a:prstGeom prst="roundRect">
            <a:avLst>
              <a:gd name="adj" fmla="val 17142"/>
            </a:avLst>
          </a:prstGeom>
          <a:solidFill>
            <a:srgbClr val="FFF7F2"/>
          </a:solidFill>
          <a:ln w="9525">
            <a:solidFill>
              <a:srgbClr val="FBD3B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2486025"/>
            <a:ext cx="3505200" cy="1895475"/>
          </a:xfrm>
          <a:prstGeom prst="roundRect">
            <a:avLst>
              <a:gd name="adj" fmla="val 8040"/>
            </a:avLst>
          </a:prstGeom>
          <a:solidFill>
            <a:srgbClr val="F8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343400" y="2486025"/>
            <a:ext cx="3505200" cy="1895475"/>
          </a:xfrm>
          <a:prstGeom prst="roundRect">
            <a:avLst>
              <a:gd name="adj" fmla="val 8040"/>
            </a:avLst>
          </a:prstGeom>
          <a:solidFill>
            <a:srgbClr val="F8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077200" y="2486025"/>
            <a:ext cx="3505200" cy="1895475"/>
          </a:xfrm>
          <a:prstGeom prst="roundRect">
            <a:avLst>
              <a:gd name="adj" fmla="val 8040"/>
            </a:avLst>
          </a:prstGeom>
          <a:solidFill>
            <a:srgbClr val="F8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2486025"/>
            <a:ext cx="3505200" cy="381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43400" y="2486025"/>
            <a:ext cx="3505200" cy="38100"/>
          </a:xfrm>
          <a:prstGeom prst="rect">
            <a:avLst/>
          </a:prstGeom>
          <a:solidFill>
            <a:srgbClr val="F36C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077200" y="2486025"/>
            <a:ext cx="3505200" cy="38100"/>
          </a:xfrm>
          <a:prstGeom prst="rect">
            <a:avLst/>
          </a:prstGeom>
          <a:solidFill>
            <a:srgbClr val="6D31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5934075"/>
            <a:ext cx="26670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2790825"/>
            <a:ext cx="457200" cy="4572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100" y="2790825"/>
            <a:ext cx="457200" cy="4572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900" y="2790825"/>
            <a:ext cx="457200" cy="4572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50" y="2914650"/>
            <a:ext cx="266700" cy="2095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637" y="2914650"/>
            <a:ext cx="238125" cy="2095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7725" y="2914650"/>
            <a:ext cx="209550" cy="2095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36C21"/>
                </a:solidFill>
                <a:latin typeface="Plus Jakarta Sans"/>
              </a:rPr>
              <a:t>PLATAFORMA EDUCATIVA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B2A4A"/>
                </a:solidFill>
                <a:latin typeface="Plus Jakarta Sans"/>
              </a:rPr>
              <a:t>Tu compromiso en PCI Líderes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43025" y="5967412"/>
            <a:ext cx="1066800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1B2A4A"/>
                </a:solidFill>
                <a:latin typeface="Plus Jakarta Sans"/>
              </a:rPr>
              <a:t>Hábito clave:</a:t>
            </a:r>
            <a:r>
              <a:rPr b="0" sz="1200" i="0" u="none">
                <a:solidFill>
                  <a:srgbClr val="1B2A4A"/>
                </a:solidFill>
                <a:latin typeface="Plus Jakarta Sans"/>
              </a:rPr>
              <a:t> La constancia diaria es el único camino para afianzar el conocimiento y aplicarlo en tus proyectos reales.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" y="3400425"/>
            <a:ext cx="390048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B2A4A"/>
                </a:solidFill>
                <a:latin typeface="Plus Jakarta Sans"/>
              </a:rPr>
              <a:t>Acceso Diario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" y="3714750"/>
            <a:ext cx="306705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555555"/>
                </a:solidFill>
                <a:latin typeface="Plus Jakarta Sans"/>
              </a:rPr>
              <a:t>Ingresa a la página oficial diariamente para revisar lecciones y guías.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0100" y="3400425"/>
            <a:ext cx="390048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B2A4A"/>
                </a:solidFill>
                <a:latin typeface="Plus Jakarta Sans"/>
              </a:rPr>
              <a:t>Investigación Activa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0100" y="3714750"/>
            <a:ext cx="306705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555555"/>
                </a:solidFill>
                <a:latin typeface="Plus Jakarta Sans"/>
              </a:rPr>
              <a:t>Mira los videos sugeridos y explora más contenidos en YouTube.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3400425"/>
            <a:ext cx="3848100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B2A4A"/>
                </a:solidFill>
                <a:latin typeface="Plus Jakarta Sans"/>
              </a:rPr>
              <a:t>Tiempo Dedicado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3900" y="3714750"/>
            <a:ext cx="306705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555555"/>
                </a:solidFill>
                <a:latin typeface="Plus Jakarta Sans"/>
              </a:rPr>
              <a:t>Tómate el tiempo necesario para estudiar sin prisas.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795712" y="5895975"/>
            <a:ext cx="1933575" cy="428625"/>
          </a:xfrm>
          <a:prstGeom prst="roundRect">
            <a:avLst>
              <a:gd name="adj" fmla="val 50000"/>
            </a:avLst>
          </a:prstGeom>
          <a:solidFill>
            <a:srgbClr val="2D3B58"/>
          </a:solidFill>
          <a:ln w="9525">
            <a:solidFill>
              <a:srgbClr val="3D4A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881687" y="5895975"/>
            <a:ext cx="2514600" cy="428625"/>
          </a:xfrm>
          <a:prstGeom prst="roundRect">
            <a:avLst>
              <a:gd name="adj" fmla="val 50000"/>
            </a:avLst>
          </a:prstGeom>
          <a:solidFill>
            <a:srgbClr val="2D3B58"/>
          </a:solidFill>
          <a:ln w="9525">
            <a:solidFill>
              <a:srgbClr val="3D4A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1432" y="533400"/>
            <a:ext cx="600967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7" y="6048375"/>
            <a:ext cx="123825" cy="1428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912" y="6048375"/>
            <a:ext cx="104775" cy="142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76275"/>
            <a:ext cx="2500312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36C21"/>
                </a:solidFill>
                <a:latin typeface="Plus Jakarta Sans"/>
              </a:rPr>
              <a:t>REQUISITO INDISPENSABLE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8187" y="2343150"/>
            <a:ext cx="10715625" cy="1066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b="1" sz="8400" i="0" u="none">
                <a:solidFill>
                  <a:srgbClr val="F36C21"/>
                </a:solidFill>
                <a:latin typeface="Plus Jakarta Sans"/>
              </a:rPr>
              <a:t>40 Horas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296" y="3562350"/>
            <a:ext cx="11251406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100" i="0" u="none">
                <a:solidFill>
                  <a:srgbClr val="FFFFFF"/>
                </a:solidFill>
                <a:latin typeface="Plus Jakarta Sans"/>
              </a:rPr>
              <a:t>Certificado de Aprobación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8187" y="4010025"/>
            <a:ext cx="10715625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A4A2CB"/>
                </a:solidFill>
                <a:latin typeface="Plus Jakarta Sans"/>
              </a:rPr>
              <a:t>El registro de asistencia diario en la plataforma PCI Líderes es el único requisito para garantizar tu certificación oficial al finalizar el curso.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71937" y="6019800"/>
            <a:ext cx="1726406" cy="180975"/>
          </a:xfrm>
          <a:prstGeom prst="rect">
            <a:avLst/>
          </a:prstGeom>
          <a:noFill/>
        </p:spPr>
        <p:txBody>
          <a:bodyPr wrap="none" lIns="200025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FFFFFF"/>
                </a:solidFill>
                <a:latin typeface="Plus Jakarta Sans"/>
              </a:rPr>
              <a:t>Registro puntual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7912" y="6019800"/>
            <a:ext cx="2452687" cy="180975"/>
          </a:xfrm>
          <a:prstGeom prst="rect">
            <a:avLst/>
          </a:prstGeom>
          <a:noFill/>
        </p:spPr>
        <p:txBody>
          <a:bodyPr wrap="none" lIns="180975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FFFFFF"/>
                </a:solidFill>
                <a:latin typeface="Plus Jakarta Sans"/>
              </a:rPr>
              <a:t>Acreditación garantizada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43487" y="1415504"/>
            <a:ext cx="2105025" cy="485775"/>
          </a:xfrm>
          <a:prstGeom prst="roundRect">
            <a:avLst>
              <a:gd name="adj" fmla="val 50000"/>
            </a:avLst>
          </a:prstGeom>
          <a:solidFill>
            <a:srgbClr val="F0E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386137" y="4899570"/>
            <a:ext cx="2705100" cy="523875"/>
          </a:xfrm>
          <a:prstGeom prst="roundRect">
            <a:avLst>
              <a:gd name="adj" fmla="val 21818"/>
            </a:avLst>
          </a:prstGeom>
          <a:solidFill>
            <a:srgbClr val="F36C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81737" y="4880520"/>
            <a:ext cx="2524125" cy="561975"/>
          </a:xfrm>
          <a:prstGeom prst="roundRect">
            <a:avLst>
              <a:gd name="adj" fmla="val 20338"/>
            </a:avLst>
          </a:prstGeom>
          <a:noFill/>
          <a:ln w="19050">
            <a:solidFill>
              <a:srgbClr val="1B2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5375" y="2129879"/>
            <a:ext cx="10001250" cy="16457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b="1" sz="3600" i="0" u="none">
                <a:solidFill>
                  <a:srgbClr val="1B2A4A"/>
                </a:solidFill>
                <a:latin typeface="Plus Jakarta Sans"/>
              </a:rPr>
              <a:t>¿Listos para ser los administradores de sus propios sueños?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396612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555555"/>
                </a:solidFill>
                <a:latin typeface="Plus Jakarta Sans"/>
              </a:rPr>
              <a:t>Ingresa ahora a la plataforma PCI Líderes, marca tu asistencia del día y explora el Módulo 1.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66109" y="1567904"/>
            <a:ext cx="2059781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125" i="0" u="none">
                <a:solidFill>
                  <a:srgbClr val="6D318C"/>
                </a:solidFill>
                <a:latin typeface="Plus Jakarta Sans"/>
              </a:rPr>
              <a:t>¡Tu futuro empieza hoy!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90900" y="5051970"/>
            <a:ext cx="2695575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350" i="0" u="none">
                <a:solidFill>
                  <a:srgbClr val="FFFFFF"/>
                </a:solidFill>
                <a:latin typeface="Plus Jakarta Sans"/>
              </a:rPr>
              <a:t>Registrar Asistencia Hoy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121" y="5032920"/>
            <a:ext cx="2469356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350" i="0" u="none">
                <a:solidFill>
                  <a:srgbClr val="1B2A4A"/>
                </a:solidFill>
                <a:latin typeface="Plus Jakarta Sans"/>
              </a:rPr>
              <a:t>Espacio de Preguntas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5F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00125"/>
            <a:ext cx="857250" cy="476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2187773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000000"/>
                </a:solidFill>
                <a:latin typeface="Plus Jakarta Sans"/>
              </a:rPr>
              <a:t>Image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6875" y="1038225"/>
            <a:ext cx="6572250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Plus Jakarta Sans"/>
              </a:rPr>
              <a:t>https://s39613.pcdn.co/wp-content/uploads/2026/09/iStock-2251751434-scaled.jpg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6875" y="1238250"/>
            <a:ext cx="2869406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www.facultyfocus.com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